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5800" y="2590800"/>
            <a:ext cx="7772400" cy="184785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Guidelines for safe and effective phototherapy</a:t>
            </a:r>
            <a:endParaRPr kumimoji="0" lang="en-IN" sz="4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b="1" dirty="0" smtClean="0"/>
              <a:t>Guidelines for optimising phototherapy – equipment factors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0"/>
            <a:ext cx="4191000" cy="4525963"/>
          </a:xfrm>
        </p:spPr>
        <p:txBody>
          <a:bodyPr>
            <a:normAutofit fontScale="92500"/>
          </a:bodyPr>
          <a:lstStyle/>
          <a:p>
            <a:r>
              <a:rPr lang="en-IN" sz="3000" dirty="0"/>
              <a:t>Use special blue tubes or LED </a:t>
            </a:r>
            <a:r>
              <a:rPr lang="en-IN" sz="3000" dirty="0" smtClean="0"/>
              <a:t>light source</a:t>
            </a:r>
          </a:p>
          <a:p>
            <a:pPr lvl="1"/>
            <a:r>
              <a:rPr lang="en-IN" sz="3000" dirty="0" smtClean="0"/>
              <a:t>Using only white tube lights is less effective </a:t>
            </a:r>
          </a:p>
          <a:p>
            <a:r>
              <a:rPr lang="en-IN" sz="3000" dirty="0" smtClean="0"/>
              <a:t>Monthly irradiance check with flux meter is a must</a:t>
            </a:r>
          </a:p>
          <a:p>
            <a:pPr lvl="1"/>
            <a:r>
              <a:rPr lang="en-IN" sz="3000" dirty="0" smtClean="0"/>
              <a:t>Ideal irradiance of at least 30 </a:t>
            </a:r>
            <a:r>
              <a:rPr lang="en-IN" sz="3000" dirty="0" err="1" smtClean="0"/>
              <a:t>microW</a:t>
            </a:r>
            <a:r>
              <a:rPr lang="en-IN" sz="3000" dirty="0" smtClean="0"/>
              <a:t>/cm</a:t>
            </a:r>
            <a:r>
              <a:rPr lang="en-IN" sz="3000" baseline="30000" dirty="0" smtClean="0"/>
              <a:t>2</a:t>
            </a:r>
            <a:r>
              <a:rPr lang="en-IN" sz="3000" dirty="0" smtClean="0"/>
              <a:t>/nm</a:t>
            </a:r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IN" dirty="0" smtClean="0"/>
              <a:t>Pic of CFL blue light phototherapy / flux meter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427145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b="1" dirty="0"/>
              <a:t>Guidelines for optimising phototherapy – equipment factors</a:t>
            </a:r>
            <a:endParaRPr lang="en-IN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IN" dirty="0"/>
              <a:t>Keep the phototherapy unit as close as possible [up to 15 </a:t>
            </a:r>
            <a:r>
              <a:rPr lang="en-IN" dirty="0" err="1"/>
              <a:t>cms</a:t>
            </a:r>
            <a:r>
              <a:rPr lang="en-IN" dirty="0"/>
              <a:t>] </a:t>
            </a:r>
            <a:r>
              <a:rPr lang="en-IN" dirty="0" smtClean="0"/>
              <a:t>ensuring that </a:t>
            </a:r>
            <a:r>
              <a:rPr lang="en-IN" dirty="0"/>
              <a:t>the neonate maintains normal temperature </a:t>
            </a:r>
          </a:p>
          <a:p>
            <a:r>
              <a:rPr lang="en-IN" dirty="0"/>
              <a:t>Align the phototherapy unit so that the neonate lies directly beneath the centre of the unit</a:t>
            </a:r>
          </a:p>
          <a:p>
            <a:pPr marL="0" indent="0">
              <a:buNone/>
            </a:pPr>
            <a:endParaRPr lang="en-IN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IN" dirty="0" smtClean="0"/>
              <a:t>Pic of PT unit placed close to the baby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1782568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b="1" dirty="0" smtClean="0"/>
              <a:t>Measures to increase effectiveness of phototherapy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IN" sz="2800" dirty="0" smtClean="0"/>
              <a:t>Increase the exposed body surface area of the infant under phototherapy </a:t>
            </a:r>
          </a:p>
          <a:p>
            <a:pPr lvl="1"/>
            <a:r>
              <a:rPr lang="en-IN" dirty="0" smtClean="0"/>
              <a:t>by placing another phototherapy unit  beneath/ by the side of the neonate</a:t>
            </a:r>
          </a:p>
          <a:p>
            <a:pPr lvl="1"/>
            <a:r>
              <a:rPr lang="en-IN" dirty="0" smtClean="0"/>
              <a:t>reflecting material around the incubator or radiant warmer bed is optional</a:t>
            </a:r>
          </a:p>
          <a:p>
            <a:pPr lvl="1"/>
            <a:r>
              <a:rPr lang="en-IN" dirty="0" smtClean="0"/>
              <a:t>Keep the diapers as short as possible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IN" dirty="0" smtClean="0"/>
              <a:t>Pic of  double surface PT</a:t>
            </a:r>
          </a:p>
          <a:p>
            <a:r>
              <a:rPr lang="en-IN" dirty="0" smtClean="0"/>
              <a:t>Reflecting white cloth around the PT unit not occluding the fan/ reflecting material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142058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b="1" dirty="0" smtClean="0"/>
              <a:t>Supportive care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/>
          </a:bodyPr>
          <a:lstStyle/>
          <a:p>
            <a:r>
              <a:rPr lang="en-IN" dirty="0" smtClean="0"/>
              <a:t>Ensure adequate hydration- Continue breast feeding/ breast milk feeding</a:t>
            </a:r>
          </a:p>
          <a:p>
            <a:r>
              <a:rPr lang="en-IN" dirty="0" smtClean="0"/>
              <a:t>No role of routine intravenous fluids or supplemental feeds, unless baby is clinically dehydrated</a:t>
            </a:r>
          </a:p>
          <a:p>
            <a:r>
              <a:rPr lang="en-IN" dirty="0"/>
              <a:t>May interrupt for feeding/ clinical care procedures provided total serum bilirubin is lower than exchange threshold</a:t>
            </a:r>
          </a:p>
          <a:p>
            <a:r>
              <a:rPr lang="en-IN" dirty="0" smtClean="0"/>
              <a:t>Monitor urine output</a:t>
            </a:r>
          </a:p>
          <a:p>
            <a:endParaRPr lang="en-IN" dirty="0" smtClean="0"/>
          </a:p>
          <a:p>
            <a:endParaRPr lang="en-IN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b="1" dirty="0" smtClean="0"/>
              <a:t>Supportive care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IN" dirty="0"/>
              <a:t>Cover the eye with opaque eye patches</a:t>
            </a:r>
          </a:p>
          <a:p>
            <a:r>
              <a:rPr lang="en-IN" dirty="0"/>
              <a:t>Monitor temperature every 2 hours</a:t>
            </a:r>
          </a:p>
          <a:p>
            <a:r>
              <a:rPr lang="en-IN" dirty="0" smtClean="0"/>
              <a:t>Routine </a:t>
            </a:r>
            <a:r>
              <a:rPr lang="en-IN" dirty="0"/>
              <a:t>position changing is not recommended</a:t>
            </a:r>
          </a:p>
          <a:p>
            <a:pPr marL="0" indent="0">
              <a:buNone/>
            </a:pPr>
            <a:endParaRPr lang="en-IN" dirty="0" smtClean="0"/>
          </a:p>
          <a:p>
            <a:endParaRPr lang="en-IN" dirty="0" smtClean="0"/>
          </a:p>
          <a:p>
            <a:endParaRPr lang="en-IN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IN" dirty="0" smtClean="0"/>
              <a:t>Pic of neonate with eye patch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22843065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247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Slide 1</vt:lpstr>
      <vt:lpstr>Guidelines for optimising phototherapy – equipment factors</vt:lpstr>
      <vt:lpstr>Guidelines for optimising phototherapy – equipment factors</vt:lpstr>
      <vt:lpstr>Measures to increase effectiveness of phototherapy</vt:lpstr>
      <vt:lpstr>Supportive care</vt:lpstr>
      <vt:lpstr>Supportive care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aiims</dc:creator>
  <cp:lastModifiedBy>Designo</cp:lastModifiedBy>
  <cp:revision>9</cp:revision>
  <dcterms:created xsi:type="dcterms:W3CDTF">2006-08-16T00:00:00Z</dcterms:created>
  <dcterms:modified xsi:type="dcterms:W3CDTF">2017-06-13T09:55:36Z</dcterms:modified>
</cp:coreProperties>
</file>